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0" r:id="rId2"/>
    <p:sldId id="262" r:id="rId3"/>
    <p:sldId id="264" r:id="rId4"/>
    <p:sldId id="265" r:id="rId5"/>
    <p:sldId id="266" r:id="rId6"/>
    <p:sldId id="267" r:id="rId7"/>
    <p:sldId id="268" r:id="rId8"/>
    <p:sldId id="269"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snapToObjects="1">
      <p:cViewPr varScale="1">
        <p:scale>
          <a:sx n="78" d="100"/>
          <a:sy n="78" d="100"/>
        </p:scale>
        <p:origin x="1618"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jpg>
</file>

<file path=ppt/media/image4.png>
</file>

<file path=ppt/media/image5.png>
</file>

<file path=ppt/media/image6.pn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chicagotribune.com/2021/08/13/chicago-speed-cameras-now-ticket-drivers-going-6-mph-over-the-new-rules-resulted-in-about-300000-citations-and-11-million-in-fines-in-the-first-2-month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7.xml"/><Relationship Id="rId4" Type="http://schemas.openxmlformats.org/officeDocument/2006/relationships/hyperlink" Target="https://iaoverachiever.wordpress.com/2020/05/27/are-you-ok-thank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children in yellow shirts&#10;&#10;AI-generated content may be incorrect.">
            <a:extLst>
              <a:ext uri="{FF2B5EF4-FFF2-40B4-BE49-F238E27FC236}">
                <a16:creationId xmlns:a16="http://schemas.microsoft.com/office/drawing/2014/main" id="{D300327F-DA00-540D-0A05-B0542284A2AE}"/>
              </a:ext>
            </a:extLst>
          </p:cNvPr>
          <p:cNvPicPr>
            <a:picLocks noChangeAspect="1"/>
          </p:cNvPicPr>
          <p:nvPr/>
        </p:nvPicPr>
        <p:blipFill>
          <a:blip r:embed="rId2"/>
          <a:srcRect l="16159" r="13253" b="-1"/>
          <a:stretch>
            <a:fillRect/>
          </a:stretch>
        </p:blipFill>
        <p:spPr>
          <a:xfrm>
            <a:off x="1891767" y="10"/>
            <a:ext cx="7252231"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C2870F-C063-4222-2843-5B1FEC8FAAE6}"/>
              </a:ext>
            </a:extLst>
          </p:cNvPr>
          <p:cNvSpPr>
            <a:spLocks noGrp="1"/>
          </p:cNvSpPr>
          <p:nvPr>
            <p:ph type="title"/>
          </p:nvPr>
        </p:nvSpPr>
        <p:spPr>
          <a:xfrm>
            <a:off x="628650" y="365125"/>
            <a:ext cx="2866641" cy="1899912"/>
          </a:xfrm>
        </p:spPr>
        <p:txBody>
          <a:bodyPr vert="horz" lIns="91440" tIns="45720" rIns="91440" bIns="45720" rtlCol="0" anchor="ctr">
            <a:normAutofit/>
          </a:bodyPr>
          <a:lstStyle/>
          <a:p>
            <a:pPr algn="l" defTabSz="914400">
              <a:lnSpc>
                <a:spcPct val="90000"/>
              </a:lnSpc>
            </a:pPr>
            <a:r>
              <a:rPr lang="en-US" sz="2500" b="1"/>
              <a:t>Análisis predictivo de violaciones por exceso de velocidad en zonas escolares de Chicago</a:t>
            </a:r>
            <a:endParaRPr lang="en-US" sz="2500"/>
          </a:p>
        </p:txBody>
      </p:sp>
      <p:sp>
        <p:nvSpPr>
          <p:cNvPr id="5" name="TextBox 4">
            <a:extLst>
              <a:ext uri="{FF2B5EF4-FFF2-40B4-BE49-F238E27FC236}">
                <a16:creationId xmlns:a16="http://schemas.microsoft.com/office/drawing/2014/main" id="{6E8C7058-0A4C-A306-3851-6B1F370434A0}"/>
              </a:ext>
            </a:extLst>
          </p:cNvPr>
          <p:cNvSpPr txBox="1"/>
          <p:nvPr/>
        </p:nvSpPr>
        <p:spPr>
          <a:xfrm>
            <a:off x="628650" y="2434201"/>
            <a:ext cx="2866641" cy="3742762"/>
          </a:xfrm>
          <a:prstGeom prst="rect">
            <a:avLst/>
          </a:prstGeom>
        </p:spPr>
        <p:txBody>
          <a:bodyPr vert="horz" lIns="91440" tIns="45720" rIns="91440" bIns="45720" rtlCol="0">
            <a:normAutofit/>
          </a:bodyPr>
          <a:lstStyle/>
          <a:p>
            <a:pPr defTabSz="914400">
              <a:lnSpc>
                <a:spcPct val="90000"/>
              </a:lnSpc>
              <a:spcAft>
                <a:spcPts val="1000"/>
              </a:spcAft>
            </a:pPr>
            <a:r>
              <a:rPr lang="en-US" sz="1700" b="1" dirty="0" err="1">
                <a:effectLst/>
              </a:rPr>
              <a:t>Reporte</a:t>
            </a:r>
            <a:r>
              <a:rPr lang="en-US" sz="1700" b="1" dirty="0">
                <a:effectLst/>
              </a:rPr>
              <a:t> Final del Proyecto</a:t>
            </a:r>
            <a:endParaRPr lang="en-US" sz="1700" dirty="0">
              <a:effectLst/>
            </a:endParaRPr>
          </a:p>
          <a:p>
            <a:pPr defTabSz="914400">
              <a:lnSpc>
                <a:spcPct val="90000"/>
              </a:lnSpc>
              <a:spcAft>
                <a:spcPts val="1000"/>
              </a:spcAft>
            </a:pPr>
            <a:r>
              <a:rPr lang="en-US" sz="1700" dirty="0" err="1">
                <a:effectLst/>
              </a:rPr>
              <a:t>Profesor</a:t>
            </a:r>
            <a:r>
              <a:rPr lang="en-US" sz="1700" dirty="0">
                <a:effectLst/>
              </a:rPr>
              <a:t>: Juan Castillo, PhD</a:t>
            </a:r>
          </a:p>
          <a:p>
            <a:pPr defTabSz="914400">
              <a:lnSpc>
                <a:spcPct val="90000"/>
              </a:lnSpc>
              <a:spcAft>
                <a:spcPts val="1000"/>
              </a:spcAft>
            </a:pPr>
            <a:r>
              <a:rPr lang="en-US" sz="1700" dirty="0" err="1">
                <a:effectLst/>
              </a:rPr>
              <a:t>Fecha</a:t>
            </a:r>
            <a:r>
              <a:rPr lang="en-US" sz="1700" dirty="0">
                <a:effectLst/>
              </a:rPr>
              <a:t>: 23 de </a:t>
            </a:r>
            <a:r>
              <a:rPr lang="en-US" sz="1700" dirty="0" err="1">
                <a:effectLst/>
              </a:rPr>
              <a:t>julio</a:t>
            </a:r>
            <a:r>
              <a:rPr lang="en-US" sz="1700" dirty="0">
                <a:effectLst/>
              </a:rPr>
              <a:t> de 2025</a:t>
            </a:r>
          </a:p>
          <a:p>
            <a:pPr defTabSz="914400">
              <a:lnSpc>
                <a:spcPct val="90000"/>
              </a:lnSpc>
              <a:spcAft>
                <a:spcPts val="1000"/>
              </a:spcAft>
            </a:pPr>
            <a:r>
              <a:rPr lang="en-US" sz="1700" dirty="0">
                <a:effectLst/>
              </a:rPr>
              <a:t>Nombre del </a:t>
            </a:r>
            <a:r>
              <a:rPr lang="en-US" sz="1700" dirty="0" err="1">
                <a:effectLst/>
              </a:rPr>
              <a:t>estudiante</a:t>
            </a:r>
            <a:r>
              <a:rPr lang="en-US" sz="1700" dirty="0">
                <a:effectLst/>
              </a:rPr>
              <a:t>: Bryan León</a:t>
            </a:r>
          </a:p>
        </p:txBody>
      </p:sp>
    </p:spTree>
    <p:extLst>
      <p:ext uri="{BB962C8B-B14F-4D97-AF65-F5344CB8AC3E}">
        <p14:creationId xmlns:p14="http://schemas.microsoft.com/office/powerpoint/2010/main" val="2413733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a:t>
            </a:r>
            <a:r>
              <a:rPr dirty="0" err="1"/>
              <a:t>Qué</a:t>
            </a:r>
            <a:r>
              <a:rPr dirty="0"/>
              <a:t> me </a:t>
            </a:r>
            <a:r>
              <a:rPr dirty="0" err="1"/>
              <a:t>motivó</a:t>
            </a:r>
            <a:r>
              <a:rPr dirty="0"/>
              <a:t> a </a:t>
            </a:r>
            <a:r>
              <a:rPr dirty="0" err="1"/>
              <a:t>desarrollar</a:t>
            </a:r>
            <a:r>
              <a:rPr dirty="0"/>
              <a:t> </a:t>
            </a:r>
            <a:r>
              <a:rPr dirty="0" err="1"/>
              <a:t>este</a:t>
            </a:r>
            <a:r>
              <a:rPr dirty="0"/>
              <a:t> </a:t>
            </a:r>
            <a:r>
              <a:rPr dirty="0" err="1"/>
              <a:t>estudio</a:t>
            </a:r>
            <a:r>
              <a:rPr dirty="0"/>
              <a:t>?</a:t>
            </a:r>
          </a:p>
        </p:txBody>
      </p:sp>
      <p:sp>
        <p:nvSpPr>
          <p:cNvPr id="3" name="Content Placeholder 2"/>
          <p:cNvSpPr>
            <a:spLocks noGrp="1"/>
          </p:cNvSpPr>
          <p:nvPr>
            <p:ph idx="1"/>
          </p:nvPr>
        </p:nvSpPr>
        <p:spPr>
          <a:xfrm>
            <a:off x="457200" y="1600200"/>
            <a:ext cx="8229600" cy="651387"/>
          </a:xfrm>
        </p:spPr>
        <p:txBody>
          <a:bodyPr/>
          <a:lstStyle/>
          <a:p>
            <a:pPr marL="0" indent="0" algn="l">
              <a:buNone/>
              <a:defRPr sz="1800">
                <a:solidFill>
                  <a:srgbClr val="000000"/>
                </a:solidFill>
              </a:defRPr>
            </a:pPr>
            <a:r>
              <a:rPr dirty="0" err="1"/>
              <a:t>Siempre</a:t>
            </a:r>
            <a:r>
              <a:rPr dirty="0"/>
              <a:t> me ha </a:t>
            </a:r>
            <a:r>
              <a:rPr dirty="0" err="1"/>
              <a:t>interesado</a:t>
            </a:r>
            <a:r>
              <a:rPr dirty="0"/>
              <a:t> </a:t>
            </a:r>
            <a:r>
              <a:rPr dirty="0" err="1"/>
              <a:t>cómo</a:t>
            </a:r>
            <a:r>
              <a:rPr dirty="0"/>
              <a:t> </a:t>
            </a:r>
            <a:r>
              <a:rPr dirty="0" err="1"/>
              <a:t>el</a:t>
            </a:r>
            <a:r>
              <a:rPr dirty="0"/>
              <a:t> </a:t>
            </a:r>
            <a:r>
              <a:rPr dirty="0" err="1"/>
              <a:t>análisis</a:t>
            </a:r>
            <a:r>
              <a:rPr dirty="0"/>
              <a:t> de </a:t>
            </a:r>
            <a:r>
              <a:rPr dirty="0" err="1"/>
              <a:t>datos</a:t>
            </a:r>
            <a:r>
              <a:rPr dirty="0"/>
              <a:t> </a:t>
            </a:r>
            <a:r>
              <a:rPr dirty="0" err="1"/>
              <a:t>puede</a:t>
            </a:r>
            <a:r>
              <a:rPr dirty="0"/>
              <a:t> </a:t>
            </a:r>
            <a:r>
              <a:rPr dirty="0" err="1"/>
              <a:t>contribuir</a:t>
            </a:r>
            <a:r>
              <a:rPr dirty="0"/>
              <a:t> a </a:t>
            </a:r>
            <a:r>
              <a:rPr dirty="0" err="1"/>
              <a:t>mejorar</a:t>
            </a:r>
            <a:r>
              <a:rPr dirty="0"/>
              <a:t> </a:t>
            </a:r>
            <a:r>
              <a:rPr lang="es-PA" dirty="0"/>
              <a:t>situaciones sociales en este caso </a:t>
            </a:r>
            <a:r>
              <a:rPr dirty="0"/>
              <a:t>la </a:t>
            </a:r>
            <a:r>
              <a:rPr dirty="0" err="1"/>
              <a:t>seguridad</a:t>
            </a:r>
            <a:r>
              <a:rPr dirty="0"/>
              <a:t> </a:t>
            </a:r>
            <a:r>
              <a:rPr dirty="0" err="1"/>
              <a:t>ciudadana</a:t>
            </a:r>
            <a:r>
              <a:rPr lang="es-PA" dirty="0"/>
              <a:t>.</a:t>
            </a:r>
            <a:endParaRPr dirty="0"/>
          </a:p>
        </p:txBody>
      </p:sp>
      <p:sp>
        <p:nvSpPr>
          <p:cNvPr id="5" name="TextBox 4">
            <a:extLst>
              <a:ext uri="{FF2B5EF4-FFF2-40B4-BE49-F238E27FC236}">
                <a16:creationId xmlns:a16="http://schemas.microsoft.com/office/drawing/2014/main" id="{9959D05B-CE86-267B-2A20-CD26EA1DEEBA}"/>
              </a:ext>
            </a:extLst>
          </p:cNvPr>
          <p:cNvSpPr txBox="1"/>
          <p:nvPr/>
        </p:nvSpPr>
        <p:spPr>
          <a:xfrm>
            <a:off x="451504" y="2580997"/>
            <a:ext cx="7993625" cy="923330"/>
          </a:xfrm>
          <a:prstGeom prst="rect">
            <a:avLst/>
          </a:prstGeom>
          <a:noFill/>
        </p:spPr>
        <p:txBody>
          <a:bodyPr wrap="square">
            <a:spAutoFit/>
          </a:bodyPr>
          <a:lstStyle/>
          <a:p>
            <a:r>
              <a:rPr lang="es-ES" dirty="0"/>
              <a:t>¿Cómo fue mi experiencia buscando la data?</a:t>
            </a:r>
          </a:p>
          <a:p>
            <a:r>
              <a:rPr lang="es-ES" dirty="0"/>
              <a:t>A - Exploré </a:t>
            </a:r>
            <a:r>
              <a:rPr lang="es-ES" dirty="0" err="1"/>
              <a:t>Kaggle</a:t>
            </a:r>
            <a:r>
              <a:rPr lang="es-ES" dirty="0"/>
              <a:t>, data.gov y finalmente usé el portal de datos abiertos de Chicago.</a:t>
            </a:r>
          </a:p>
          <a:p>
            <a:endParaRPr lang="en-US" dirty="0"/>
          </a:p>
        </p:txBody>
      </p:sp>
      <p:pic>
        <p:nvPicPr>
          <p:cNvPr id="1026" name="Picture 2" descr="Chicago Data Portal">
            <a:extLst>
              <a:ext uri="{FF2B5EF4-FFF2-40B4-BE49-F238E27FC236}">
                <a16:creationId xmlns:a16="http://schemas.microsoft.com/office/drawing/2014/main" id="{E4DD0DC1-B0E1-ABB5-7BB0-C016AA6120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8316" y="4449812"/>
            <a:ext cx="4670168" cy="161597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speed limit sign with trees in the background&#10;&#10;AI-generated content may be incorrect.">
            <a:extLst>
              <a:ext uri="{FF2B5EF4-FFF2-40B4-BE49-F238E27FC236}">
                <a16:creationId xmlns:a16="http://schemas.microsoft.com/office/drawing/2014/main" id="{4D369AF4-60E5-516A-5AF1-1FF222E73E61}"/>
              </a:ext>
            </a:extLst>
          </p:cNvPr>
          <p:cNvPicPr>
            <a:picLocks noChangeAspect="1"/>
          </p:cNvPicPr>
          <p:nvPr/>
        </p:nvPicPr>
        <p:blipFill>
          <a:blip r:embed="rId3"/>
          <a:stretch>
            <a:fillRect/>
          </a:stretch>
        </p:blipFill>
        <p:spPr>
          <a:xfrm>
            <a:off x="865238" y="4236464"/>
            <a:ext cx="2939845" cy="19679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a:t>
            </a:r>
            <a:r>
              <a:rPr dirty="0" err="1"/>
              <a:t>Qué</a:t>
            </a:r>
            <a:r>
              <a:rPr dirty="0"/>
              <a:t> </a:t>
            </a:r>
            <a:r>
              <a:rPr dirty="0" err="1"/>
              <a:t>aprendí</a:t>
            </a:r>
            <a:r>
              <a:rPr dirty="0"/>
              <a:t> del </a:t>
            </a:r>
            <a:r>
              <a:rPr dirty="0" err="1"/>
              <a:t>análisis</a:t>
            </a:r>
            <a:r>
              <a:rPr dirty="0"/>
              <a:t> </a:t>
            </a:r>
            <a:r>
              <a:rPr dirty="0" err="1"/>
              <a:t>descriptivo</a:t>
            </a:r>
            <a:r>
              <a:rPr dirty="0"/>
              <a:t>?</a:t>
            </a:r>
          </a:p>
        </p:txBody>
      </p:sp>
      <p:sp>
        <p:nvSpPr>
          <p:cNvPr id="3" name="Content Placeholder 2"/>
          <p:cNvSpPr>
            <a:spLocks noGrp="1"/>
          </p:cNvSpPr>
          <p:nvPr>
            <p:ph idx="1"/>
          </p:nvPr>
        </p:nvSpPr>
        <p:spPr/>
        <p:txBody>
          <a:bodyPr/>
          <a:lstStyle/>
          <a:p>
            <a:pPr marL="0" indent="0" algn="l">
              <a:buNone/>
              <a:defRPr sz="1800">
                <a:solidFill>
                  <a:srgbClr val="000000"/>
                </a:solidFill>
              </a:defRPr>
            </a:pPr>
            <a:r>
              <a:rPr lang="es-ES" dirty="0"/>
              <a:t>Durante esta etapa, aprendí que una vez la información está correctamente organizada, es posible extraer conclusiones valiosas de forma rápida y visual mediante el uso de gráficos adecuados. Observé que existen patrones evidentes tanto a nivel anual como diario. Por ejemplo, los gráficos mostraron un aumento notable de violaciones a partir del año 2021, así como diferencias consistentes entre los días de la semana, lo que sugiere un comportamiento sistemático y no aleatorio en los datos. </a:t>
            </a:r>
            <a:endParaRPr dirty="0"/>
          </a:p>
        </p:txBody>
      </p:sp>
      <p:pic>
        <p:nvPicPr>
          <p:cNvPr id="5" name="Picture 4">
            <a:extLst>
              <a:ext uri="{FF2B5EF4-FFF2-40B4-BE49-F238E27FC236}">
                <a16:creationId xmlns:a16="http://schemas.microsoft.com/office/drawing/2014/main" id="{E0F3129C-508F-1B2D-C71B-42E17E7D6A6D}"/>
              </a:ext>
            </a:extLst>
          </p:cNvPr>
          <p:cNvPicPr>
            <a:picLocks noChangeAspect="1"/>
          </p:cNvPicPr>
          <p:nvPr/>
        </p:nvPicPr>
        <p:blipFill>
          <a:blip r:embed="rId2"/>
          <a:stretch>
            <a:fillRect/>
          </a:stretch>
        </p:blipFill>
        <p:spPr>
          <a:xfrm>
            <a:off x="1455174" y="3319605"/>
            <a:ext cx="5846460" cy="2694990"/>
          </a:xfrm>
          <a:prstGeom prst="rect">
            <a:avLst/>
          </a:prstGeom>
        </p:spPr>
      </p:pic>
      <p:sp>
        <p:nvSpPr>
          <p:cNvPr id="6" name="TextBox 5">
            <a:extLst>
              <a:ext uri="{FF2B5EF4-FFF2-40B4-BE49-F238E27FC236}">
                <a16:creationId xmlns:a16="http://schemas.microsoft.com/office/drawing/2014/main" id="{4B5AE73F-D1EC-EDAE-5C7E-E825B0FF7334}"/>
              </a:ext>
            </a:extLst>
          </p:cNvPr>
          <p:cNvSpPr txBox="1"/>
          <p:nvPr/>
        </p:nvSpPr>
        <p:spPr>
          <a:xfrm>
            <a:off x="776748" y="6105876"/>
            <a:ext cx="7369277" cy="553998"/>
          </a:xfrm>
          <a:prstGeom prst="rect">
            <a:avLst/>
          </a:prstGeom>
          <a:noFill/>
        </p:spPr>
        <p:txBody>
          <a:bodyPr wrap="square" rtlCol="0">
            <a:spAutoFit/>
          </a:bodyPr>
          <a:lstStyle/>
          <a:p>
            <a:r>
              <a:rPr lang="es-PA" dirty="0"/>
              <a:t>Fuente: </a:t>
            </a:r>
            <a:r>
              <a:rPr lang="en-US" sz="1200" dirty="0">
                <a:hlinkClick r:id="rId3"/>
              </a:rPr>
              <a:t>Chicago speed cameras now ticket drivers going 6 mph over. The new rules resulted in about 300,000 citations and $11 million in fines in the first 2 months. – Chicago Tribune</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t>
            </a:r>
            <a:r>
              <a:rPr dirty="0" err="1"/>
              <a:t>Qué</a:t>
            </a:r>
            <a:r>
              <a:rPr dirty="0"/>
              <a:t> pasos </a:t>
            </a:r>
            <a:r>
              <a:rPr dirty="0" err="1"/>
              <a:t>realicé</a:t>
            </a:r>
            <a:r>
              <a:rPr dirty="0"/>
              <a:t> </a:t>
            </a:r>
            <a:r>
              <a:rPr dirty="0" err="1"/>
              <a:t>en</a:t>
            </a:r>
            <a:r>
              <a:rPr dirty="0"/>
              <a:t> </a:t>
            </a:r>
            <a:r>
              <a:rPr dirty="0" err="1"/>
              <a:t>el</a:t>
            </a:r>
            <a:r>
              <a:rPr dirty="0"/>
              <a:t> </a:t>
            </a:r>
            <a:r>
              <a:rPr dirty="0" err="1"/>
              <a:t>análisis</a:t>
            </a:r>
            <a:r>
              <a:rPr dirty="0"/>
              <a:t>?</a:t>
            </a:r>
          </a:p>
        </p:txBody>
      </p:sp>
      <p:sp>
        <p:nvSpPr>
          <p:cNvPr id="3" name="Content Placeholder 2"/>
          <p:cNvSpPr>
            <a:spLocks noGrp="1"/>
          </p:cNvSpPr>
          <p:nvPr>
            <p:ph idx="1"/>
          </p:nvPr>
        </p:nvSpPr>
        <p:spPr>
          <a:xfrm>
            <a:off x="457200" y="1600200"/>
            <a:ext cx="8229600" cy="3089787"/>
          </a:xfrm>
        </p:spPr>
        <p:txBody>
          <a:bodyPr/>
          <a:lstStyle/>
          <a:p>
            <a:pPr algn="l">
              <a:buFont typeface="+mj-lt"/>
              <a:buAutoNum type="alphaUcPeriod"/>
              <a:defRPr sz="1800">
                <a:solidFill>
                  <a:srgbClr val="000000"/>
                </a:solidFill>
              </a:defRPr>
            </a:pPr>
            <a:r>
              <a:rPr lang="es-ES" dirty="0"/>
              <a:t>Primero, realicé la limpieza y transformación de los datos, eliminando registros nulos, duplicados y errores en la variable de fecha. </a:t>
            </a:r>
          </a:p>
          <a:p>
            <a:pPr algn="l">
              <a:buFont typeface="+mj-lt"/>
              <a:buAutoNum type="alphaUcPeriod"/>
              <a:defRPr sz="1800">
                <a:solidFill>
                  <a:srgbClr val="000000"/>
                </a:solidFill>
              </a:defRPr>
            </a:pPr>
            <a:r>
              <a:rPr lang="es-ES" dirty="0"/>
              <a:t>Luego, generé variables derivadas como el día de la semana y el mes, y exploré patrones usando gráficos descriptivos.</a:t>
            </a:r>
          </a:p>
          <a:p>
            <a:pPr algn="l">
              <a:buFont typeface="+mj-lt"/>
              <a:buAutoNum type="alphaUcPeriod"/>
              <a:defRPr sz="1800">
                <a:solidFill>
                  <a:srgbClr val="000000"/>
                </a:solidFill>
              </a:defRPr>
            </a:pPr>
            <a:r>
              <a:rPr lang="es-ES" dirty="0"/>
              <a:t>Posteriormente, llevé a cabo la selección de variables relevantes y construí distintos conjuntos de entrenamiento. </a:t>
            </a:r>
          </a:p>
          <a:p>
            <a:pPr algn="l">
              <a:buFont typeface="+mj-lt"/>
              <a:buAutoNum type="alphaUcPeriod"/>
              <a:defRPr sz="1800">
                <a:solidFill>
                  <a:srgbClr val="000000"/>
                </a:solidFill>
              </a:defRPr>
            </a:pPr>
            <a:r>
              <a:rPr lang="es-ES" dirty="0"/>
              <a:t>A partir de ello, implementé diversos modelos predictivos, incluyendo regresión lineal, </a:t>
            </a:r>
            <a:r>
              <a:rPr lang="es-ES" dirty="0" err="1"/>
              <a:t>Random</a:t>
            </a:r>
            <a:r>
              <a:rPr lang="es-ES" dirty="0"/>
              <a:t> Forest, </a:t>
            </a:r>
            <a:r>
              <a:rPr lang="es-ES" dirty="0" err="1"/>
              <a:t>XGBoost</a:t>
            </a:r>
            <a:r>
              <a:rPr lang="es-ES" dirty="0"/>
              <a:t>, </a:t>
            </a:r>
            <a:r>
              <a:rPr lang="es-ES" dirty="0" err="1"/>
              <a:t>Prophet</a:t>
            </a:r>
            <a:r>
              <a:rPr lang="es-ES" dirty="0"/>
              <a:t> y Holt-</a:t>
            </a:r>
            <a:r>
              <a:rPr lang="es-ES" dirty="0" err="1"/>
              <a:t>Winters</a:t>
            </a:r>
            <a:r>
              <a:rPr lang="es-ES" dirty="0"/>
              <a:t>. Cada modelo fue evaluado usando métricas como MAE, RMSE, R² y MAPE, lo que permitió comparar su rendimiento y seleccionar el más adecuado.</a:t>
            </a:r>
            <a:endParaRPr dirty="0"/>
          </a:p>
        </p:txBody>
      </p:sp>
      <p:pic>
        <p:nvPicPr>
          <p:cNvPr id="5" name="Picture 4">
            <a:extLst>
              <a:ext uri="{FF2B5EF4-FFF2-40B4-BE49-F238E27FC236}">
                <a16:creationId xmlns:a16="http://schemas.microsoft.com/office/drawing/2014/main" id="{1438C328-2598-66A0-A845-EBF8FF0CE912}"/>
              </a:ext>
            </a:extLst>
          </p:cNvPr>
          <p:cNvPicPr>
            <a:picLocks noChangeAspect="1"/>
          </p:cNvPicPr>
          <p:nvPr/>
        </p:nvPicPr>
        <p:blipFill>
          <a:blip r:embed="rId2"/>
          <a:stretch>
            <a:fillRect/>
          </a:stretch>
        </p:blipFill>
        <p:spPr>
          <a:xfrm>
            <a:off x="457200" y="4761612"/>
            <a:ext cx="3960384" cy="1878644"/>
          </a:xfrm>
          <a:prstGeom prst="rect">
            <a:avLst/>
          </a:prstGeom>
        </p:spPr>
      </p:pic>
      <p:pic>
        <p:nvPicPr>
          <p:cNvPr id="7" name="Picture 6">
            <a:extLst>
              <a:ext uri="{FF2B5EF4-FFF2-40B4-BE49-F238E27FC236}">
                <a16:creationId xmlns:a16="http://schemas.microsoft.com/office/drawing/2014/main" id="{9FAE2361-576F-3CF6-8F6E-2A1F32D40189}"/>
              </a:ext>
            </a:extLst>
          </p:cNvPr>
          <p:cNvPicPr>
            <a:picLocks noChangeAspect="1"/>
          </p:cNvPicPr>
          <p:nvPr/>
        </p:nvPicPr>
        <p:blipFill>
          <a:blip r:embed="rId3"/>
          <a:stretch>
            <a:fillRect/>
          </a:stretch>
        </p:blipFill>
        <p:spPr>
          <a:xfrm>
            <a:off x="3853557" y="4872549"/>
            <a:ext cx="4602186" cy="14111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t>
            </a:r>
            <a:r>
              <a:rPr dirty="0" err="1"/>
              <a:t>Qué</a:t>
            </a:r>
            <a:r>
              <a:rPr dirty="0"/>
              <a:t> </a:t>
            </a:r>
            <a:r>
              <a:rPr dirty="0" err="1"/>
              <a:t>descubrí</a:t>
            </a:r>
            <a:r>
              <a:rPr dirty="0"/>
              <a:t> de la </a:t>
            </a:r>
            <a:r>
              <a:rPr dirty="0" err="1"/>
              <a:t>investigación</a:t>
            </a:r>
            <a:r>
              <a:rPr dirty="0"/>
              <a:t>?</a:t>
            </a:r>
          </a:p>
        </p:txBody>
      </p:sp>
      <p:sp>
        <p:nvSpPr>
          <p:cNvPr id="3" name="Content Placeholder 2"/>
          <p:cNvSpPr>
            <a:spLocks noGrp="1"/>
          </p:cNvSpPr>
          <p:nvPr>
            <p:ph idx="1"/>
          </p:nvPr>
        </p:nvSpPr>
        <p:spPr/>
        <p:txBody>
          <a:bodyPr/>
          <a:lstStyle/>
          <a:p>
            <a:pPr algn="just">
              <a:defRPr sz="1800">
                <a:solidFill>
                  <a:srgbClr val="000000"/>
                </a:solidFill>
              </a:defRPr>
            </a:pPr>
            <a:r>
              <a:rPr lang="es-ES" dirty="0"/>
              <a:t>Descubrí que el comportamiento de las violaciones por exceso de velocidad en zonas escolares no es aleatorio, sino que sigue patrones temporales bien definidos. Existen ciclos semanales, donde los días hábiles presentan más infracciones, y también tendencias anuales marcadas, como el incremento sostenido a partir de 2021, asociado a cambios en la normativa local.</a:t>
            </a:r>
          </a:p>
          <a:p>
            <a:pPr algn="just">
              <a:defRPr sz="1800">
                <a:solidFill>
                  <a:srgbClr val="000000"/>
                </a:solidFill>
              </a:defRPr>
            </a:pPr>
            <a:endParaRPr lang="es-ES" dirty="0"/>
          </a:p>
          <a:p>
            <a:pPr algn="just">
              <a:defRPr sz="1800">
                <a:solidFill>
                  <a:srgbClr val="000000"/>
                </a:solidFill>
              </a:defRPr>
            </a:pPr>
            <a:r>
              <a:rPr lang="es-ES" dirty="0"/>
              <a:t>Además, observé que ciertas cámaras presentan volúmenes de violaciones consistentemente más altos, lo que sugiere que hay zonas geográficas más propensas al incumplimiento. Esto abre la posibilidad de aplicar estrategias focalizadas de control.</a:t>
            </a:r>
          </a:p>
          <a:p>
            <a:pPr algn="just">
              <a:defRPr sz="1800">
                <a:solidFill>
                  <a:srgbClr val="000000"/>
                </a:solidFill>
              </a:defRPr>
            </a:pPr>
            <a:endParaRPr lang="es-ES" dirty="0"/>
          </a:p>
          <a:p>
            <a:pPr algn="just">
              <a:defRPr sz="1800">
                <a:solidFill>
                  <a:srgbClr val="000000"/>
                </a:solidFill>
              </a:defRPr>
            </a:pPr>
            <a:r>
              <a:rPr lang="es-ES" dirty="0"/>
              <a:t>En general, la investigación validó el poder del análisis de datos como herramienta para entender y anticipar fenómenos urbanos con impacto social.</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a:t>
            </a:r>
            <a:r>
              <a:rPr dirty="0" err="1"/>
              <a:t>Qué</a:t>
            </a:r>
            <a:r>
              <a:rPr dirty="0"/>
              <a:t> </a:t>
            </a:r>
            <a:r>
              <a:rPr dirty="0" err="1"/>
              <a:t>haría</a:t>
            </a:r>
            <a:r>
              <a:rPr dirty="0"/>
              <a:t> </a:t>
            </a:r>
            <a:r>
              <a:rPr dirty="0" err="1"/>
              <a:t>mejor</a:t>
            </a:r>
            <a:r>
              <a:rPr dirty="0"/>
              <a:t> </a:t>
            </a:r>
            <a:r>
              <a:rPr dirty="0" err="1"/>
              <a:t>si</a:t>
            </a:r>
            <a:r>
              <a:rPr dirty="0"/>
              <a:t> </a:t>
            </a:r>
            <a:r>
              <a:rPr dirty="0" err="1"/>
              <a:t>repitiera</a:t>
            </a:r>
            <a:r>
              <a:rPr dirty="0"/>
              <a:t> </a:t>
            </a:r>
            <a:r>
              <a:rPr dirty="0" err="1"/>
              <a:t>el</a:t>
            </a:r>
            <a:r>
              <a:rPr dirty="0"/>
              <a:t> </a:t>
            </a:r>
            <a:r>
              <a:rPr dirty="0" err="1"/>
              <a:t>estudio</a:t>
            </a:r>
            <a:r>
              <a:rPr dirty="0"/>
              <a:t>?</a:t>
            </a:r>
          </a:p>
        </p:txBody>
      </p:sp>
      <p:sp>
        <p:nvSpPr>
          <p:cNvPr id="3" name="Content Placeholder 2"/>
          <p:cNvSpPr>
            <a:spLocks noGrp="1"/>
          </p:cNvSpPr>
          <p:nvPr>
            <p:ph idx="1"/>
          </p:nvPr>
        </p:nvSpPr>
        <p:spPr>
          <a:xfrm>
            <a:off x="457200" y="1600200"/>
            <a:ext cx="8229600" cy="2313039"/>
          </a:xfrm>
        </p:spPr>
        <p:txBody>
          <a:bodyPr/>
          <a:lstStyle/>
          <a:p>
            <a:pPr algn="l">
              <a:defRPr sz="1800">
                <a:solidFill>
                  <a:srgbClr val="000000"/>
                </a:solidFill>
              </a:defRPr>
            </a:pPr>
            <a:r>
              <a:rPr dirty="0" err="1"/>
              <a:t>Abordaría</a:t>
            </a:r>
            <a:r>
              <a:rPr dirty="0"/>
              <a:t> </a:t>
            </a:r>
            <a:r>
              <a:rPr dirty="0" err="1"/>
              <a:t>desde</a:t>
            </a:r>
            <a:r>
              <a:rPr dirty="0"/>
              <a:t> </a:t>
            </a:r>
            <a:r>
              <a:rPr dirty="0" err="1"/>
              <a:t>el</a:t>
            </a:r>
            <a:r>
              <a:rPr dirty="0"/>
              <a:t> </a:t>
            </a:r>
            <a:r>
              <a:rPr dirty="0" err="1"/>
              <a:t>inicio</a:t>
            </a:r>
            <a:r>
              <a:rPr dirty="0"/>
              <a:t> </a:t>
            </a:r>
            <a:r>
              <a:rPr dirty="0" err="1"/>
              <a:t>como</a:t>
            </a:r>
            <a:r>
              <a:rPr dirty="0"/>
              <a:t> </a:t>
            </a:r>
            <a:r>
              <a:rPr dirty="0" err="1"/>
              <a:t>una</a:t>
            </a:r>
            <a:r>
              <a:rPr dirty="0"/>
              <a:t> </a:t>
            </a:r>
            <a:r>
              <a:rPr dirty="0" err="1"/>
              <a:t>serie</a:t>
            </a:r>
            <a:r>
              <a:rPr dirty="0"/>
              <a:t> temporal, </a:t>
            </a:r>
            <a:r>
              <a:rPr lang="es-PA" dirty="0"/>
              <a:t>hubiese tratado las </a:t>
            </a:r>
            <a:r>
              <a:rPr lang="es-PA" dirty="0" err="1"/>
              <a:t>estascionalidades</a:t>
            </a:r>
            <a:r>
              <a:rPr lang="es-PA" dirty="0"/>
              <a:t> desde el inicio de forma mas directa no como un paso posterior y esto podría ayudar a los modelos como </a:t>
            </a:r>
            <a:r>
              <a:rPr lang="es-PA" dirty="0" err="1"/>
              <a:t>Prophet</a:t>
            </a:r>
            <a:r>
              <a:rPr lang="es-PA" dirty="0"/>
              <a:t>.</a:t>
            </a:r>
          </a:p>
          <a:p>
            <a:pPr algn="l">
              <a:defRPr sz="1800">
                <a:solidFill>
                  <a:srgbClr val="000000"/>
                </a:solidFill>
              </a:defRPr>
            </a:pPr>
            <a:r>
              <a:rPr lang="es-PA" dirty="0" err="1"/>
              <a:t>Incluiria</a:t>
            </a:r>
            <a:r>
              <a:rPr lang="es-PA" dirty="0"/>
              <a:t> variables externas como feriados escolares, eventos locales, condiciones climáticas</a:t>
            </a:r>
          </a:p>
          <a:p>
            <a:pPr algn="l">
              <a:defRPr sz="1800">
                <a:solidFill>
                  <a:srgbClr val="000000"/>
                </a:solidFill>
              </a:defRPr>
            </a:pPr>
            <a:r>
              <a:rPr lang="es-PA" dirty="0"/>
              <a:t>U</a:t>
            </a:r>
            <a:r>
              <a:rPr dirty="0" err="1"/>
              <a:t>saría</a:t>
            </a:r>
            <a:r>
              <a:rPr dirty="0"/>
              <a:t> </a:t>
            </a:r>
            <a:r>
              <a:rPr dirty="0" err="1"/>
              <a:t>RandomizedSearchCV</a:t>
            </a:r>
            <a:r>
              <a:rPr lang="es-PA" dirty="0"/>
              <a:t> para tratar que el modelo no consuma tanto tiempo de computo.</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s-ES" sz="3500"/>
              <a:t>¿Qué descubrí de mí mismo?</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defRPr sz="1800">
                <a:solidFill>
                  <a:srgbClr val="000000"/>
                </a:solidFill>
              </a:defRPr>
            </a:pPr>
            <a:r>
              <a:rPr lang="es-ES" sz="1600"/>
              <a:t>Que trabajar con data real no siempre dará un modelo predictivo alto, que pasos como una buena limpieza inicial de la data no se debe pasar por alto.</a:t>
            </a:r>
          </a:p>
          <a:p>
            <a:pPr marL="0" indent="0">
              <a:buNone/>
              <a:defRPr sz="1800">
                <a:solidFill>
                  <a:srgbClr val="000000"/>
                </a:solidFill>
              </a:defRPr>
            </a:pPr>
            <a:endParaRPr lang="es-ES" sz="1600"/>
          </a:p>
          <a:p>
            <a:pPr marL="0" indent="0">
              <a:buNone/>
              <a:defRPr sz="1800">
                <a:solidFill>
                  <a:srgbClr val="000000"/>
                </a:solidFill>
              </a:defRPr>
            </a:pPr>
            <a:r>
              <a:rPr lang="es-ES" sz="1600"/>
              <a:t>Descubrí que puedo integrar distintas técnicas de modelado y la razón de utilizarlas.</a:t>
            </a:r>
          </a:p>
          <a:p>
            <a:pPr marL="0" indent="0">
              <a:buNone/>
              <a:defRPr sz="1800">
                <a:solidFill>
                  <a:srgbClr val="000000"/>
                </a:solidFill>
              </a:defRPr>
            </a:pPr>
            <a:endParaRPr lang="es-ES" sz="1600"/>
          </a:p>
          <a:p>
            <a:pPr marL="0" indent="0">
              <a:buNone/>
              <a:defRPr sz="1800">
                <a:solidFill>
                  <a:srgbClr val="000000"/>
                </a:solidFill>
              </a:defRPr>
            </a:pPr>
            <a:r>
              <a:rPr lang="es-ES" sz="1600"/>
              <a:t>Ademas que me permitió ver que si me gusta analizar data de impacto social, es interesante ver el comportamiento humano a nivel macro.</a:t>
            </a:r>
          </a:p>
          <a:p>
            <a:pPr marL="0" indent="0">
              <a:buNone/>
              <a:defRPr sz="1800">
                <a:solidFill>
                  <a:srgbClr val="000000"/>
                </a:solidFill>
              </a:defRPr>
            </a:pPr>
            <a:endParaRPr lang="es-ES" sz="1600"/>
          </a:p>
        </p:txBody>
      </p:sp>
      <p:pic>
        <p:nvPicPr>
          <p:cNvPr id="5" name="Picture 4" descr="A pen and paper with a graph on it&#10;&#10;AI-generated content may be incorrect.">
            <a:extLst>
              <a:ext uri="{FF2B5EF4-FFF2-40B4-BE49-F238E27FC236}">
                <a16:creationId xmlns:a16="http://schemas.microsoft.com/office/drawing/2014/main" id="{8EAFE73D-E74A-E8C7-A46D-8057BECF1EDE}"/>
              </a:ext>
            </a:extLst>
          </p:cNvPr>
          <p:cNvPicPr>
            <a:picLocks noChangeAspect="1"/>
          </p:cNvPicPr>
          <p:nvPr/>
        </p:nvPicPr>
        <p:blipFill>
          <a:blip r:embed="rId2"/>
          <a:srcRect r="55450" b="-2"/>
          <a:stretch>
            <a:fillRect/>
          </a:stretch>
        </p:blipFill>
        <p:spPr>
          <a:xfrm>
            <a:off x="4572000" y="1"/>
            <a:ext cx="4577118" cy="6858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traffic light with a green light&#10;&#10;AI-generated content may be incorrect.">
            <a:extLst>
              <a:ext uri="{FF2B5EF4-FFF2-40B4-BE49-F238E27FC236}">
                <a16:creationId xmlns:a16="http://schemas.microsoft.com/office/drawing/2014/main" id="{674D623A-FA08-1E21-9B74-D22E6F3C2D5B}"/>
              </a:ext>
            </a:extLst>
          </p:cNvPr>
          <p:cNvPicPr>
            <a:picLocks noChangeAspect="1"/>
          </p:cNvPicPr>
          <p:nvPr/>
        </p:nvPicPr>
        <p:blipFill>
          <a:blip r:embed="rId2"/>
          <a:stretch>
            <a:fillRect/>
          </a:stretch>
        </p:blipFill>
        <p:spPr>
          <a:xfrm>
            <a:off x="482600" y="783167"/>
            <a:ext cx="3968749" cy="5291665"/>
          </a:xfrm>
          <a:prstGeom prst="rect">
            <a:avLst/>
          </a:prstGeom>
        </p:spPr>
      </p:pic>
      <p:pic>
        <p:nvPicPr>
          <p:cNvPr id="9" name="Picture 8" descr="A white card with black text on it next to a pen&#10;&#10;AI-generated content may be incorrect.">
            <a:extLst>
              <a:ext uri="{FF2B5EF4-FFF2-40B4-BE49-F238E27FC236}">
                <a16:creationId xmlns:a16="http://schemas.microsoft.com/office/drawing/2014/main" id="{FD5E3EB4-7CCA-C5BD-E158-167CE5F419C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692648" y="1940718"/>
            <a:ext cx="3968751" cy="2976563"/>
          </a:xfrm>
          <a:prstGeom prst="rect">
            <a:avLst/>
          </a:prstGeom>
        </p:spPr>
      </p:pic>
    </p:spTree>
    <p:extLst>
      <p:ext uri="{BB962C8B-B14F-4D97-AF65-F5344CB8AC3E}">
        <p14:creationId xmlns:p14="http://schemas.microsoft.com/office/powerpoint/2010/main" val="2982876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133</TotalTime>
  <Words>619</Words>
  <Application>Microsoft Office PowerPoint</Application>
  <PresentationFormat>On-screen Show (4:3)</PresentationFormat>
  <Paragraphs>33</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Análisis predictivo de violaciones por exceso de velocidad en zonas escolares de Chicago</vt:lpstr>
      <vt:lpstr>¿Qué me motivó a desarrollar este estudio?</vt:lpstr>
      <vt:lpstr>¿Qué aprendí del análisis descriptivo?</vt:lpstr>
      <vt:lpstr>¿Qué pasos realicé en el análisis?</vt:lpstr>
      <vt:lpstr>¿Qué descubrí de la investigación?</vt:lpstr>
      <vt:lpstr>¿Qué haría mejor si repitiera el estudio?</vt:lpstr>
      <vt:lpstr>¿Qué descubrí de mí mismo?</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Bryan León Soto</dc:creator>
  <cp:keywords/>
  <dc:description>generated using python-pptx</dc:description>
  <cp:lastModifiedBy>Bryan Leon</cp:lastModifiedBy>
  <cp:revision>5</cp:revision>
  <dcterms:created xsi:type="dcterms:W3CDTF">2013-01-27T09:14:16Z</dcterms:created>
  <dcterms:modified xsi:type="dcterms:W3CDTF">2025-07-23T23:55:18Z</dcterms:modified>
  <cp:category/>
</cp:coreProperties>
</file>

<file path=docProps/thumbnail.jpeg>
</file>